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69" r:id="rId5"/>
    <p:sldId id="281" r:id="rId6"/>
    <p:sldId id="282" r:id="rId7"/>
    <p:sldId id="267" r:id="rId8"/>
    <p:sldId id="261" r:id="rId9"/>
    <p:sldId id="262" r:id="rId10"/>
    <p:sldId id="263" r:id="rId11"/>
    <p:sldId id="274" r:id="rId12"/>
    <p:sldId id="273" r:id="rId13"/>
    <p:sldId id="275" r:id="rId14"/>
    <p:sldId id="276" r:id="rId15"/>
    <p:sldId id="264" r:id="rId16"/>
    <p:sldId id="277" r:id="rId17"/>
    <p:sldId id="278" r:id="rId18"/>
    <p:sldId id="265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92" autoAdjust="0"/>
    <p:restoredTop sz="86347" autoAdjust="0"/>
  </p:normalViewPr>
  <p:slideViewPr>
    <p:cSldViewPr>
      <p:cViewPr varScale="1">
        <p:scale>
          <a:sx n="79" d="100"/>
          <a:sy n="79" d="100"/>
        </p:scale>
        <p:origin x="96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2BAAC-69F7-4AE9-BD7A-E5F2B72C3827}" type="datetimeFigureOut">
              <a:rPr lang="ro-RO" smtClean="0"/>
              <a:t>06.04.2015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9AA79-59E7-49B4-A145-1AE14686231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221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9AA79-59E7-49B4-A145-1AE146862315}" type="slidenum">
              <a:rPr lang="ro-RO" smtClean="0"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13263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2A7B5-4A8D-480A-A2DC-A15640F046A1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err="1" smtClean="0"/>
              <a:t>Subinterogări</a:t>
            </a:r>
            <a:r>
              <a:rPr lang="ro-RO" b="1" dirty="0" smtClean="0"/>
              <a:t> multiple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15800" y="2665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ALL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1399108"/>
            <a:ext cx="8614792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mare decât al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toturor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angajaților pentru care 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</a:t>
            </a:r>
          </a:p>
          <a:p>
            <a:pPr>
              <a:buNone/>
            </a:pPr>
            <a:r>
              <a:rPr lang="en-US" b="1" dirty="0"/>
              <a:t>WHERE salary &gt;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b="1" dirty="0"/>
              <a:t> </a:t>
            </a:r>
            <a:endParaRPr lang="ro-RO" b="1" dirty="0" smtClean="0"/>
          </a:p>
          <a:p>
            <a:pPr>
              <a:buNone/>
            </a:pPr>
            <a:r>
              <a:rPr lang="en-US" b="1" dirty="0" smtClean="0"/>
              <a:t>( </a:t>
            </a:r>
            <a:r>
              <a:rPr lang="en-US" b="1" dirty="0"/>
              <a:t>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en-US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00" y="4669888"/>
            <a:ext cx="3856303" cy="2250898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600" y="5445224"/>
            <a:ext cx="4478450" cy="1003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/>
              <a:t>Subinterogări multiple cu ALL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 </a:t>
            </a:r>
            <a:r>
              <a:rPr lang="ro-RO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tuturor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angajaților 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 care </a:t>
            </a:r>
            <a:r>
              <a:rPr lang="ro-RO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</a:t>
            </a:r>
            <a:r>
              <a:rPr lang="en-US" b="1" dirty="0" smtClean="0"/>
              <a:t>employees WHERE </a:t>
            </a:r>
            <a:r>
              <a:rPr lang="en-US" b="1" dirty="0"/>
              <a:t>salary </a:t>
            </a:r>
            <a:r>
              <a:rPr lang="en-US" b="1" dirty="0" smtClean="0"/>
              <a:t>&lt;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o-R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smtClean="0"/>
              <a:t>( </a:t>
            </a:r>
            <a:r>
              <a:rPr lang="en-US" b="1" dirty="0"/>
              <a:t>SELECT salary FROM employees    WHERE </a:t>
            </a:r>
            <a:r>
              <a:rPr lang="ro-RO" b="1" dirty="0" smtClean="0"/>
              <a:t>	</a:t>
            </a:r>
            <a:r>
              <a:rPr lang="en-US" b="1" dirty="0" err="1" smtClean="0"/>
              <a:t>manager_id</a:t>
            </a:r>
            <a:r>
              <a:rPr lang="en-US" b="1" dirty="0" smtClean="0"/>
              <a:t>=100 </a:t>
            </a:r>
            <a:r>
              <a:rPr lang="en-US" b="1" dirty="0"/>
              <a:t>)</a:t>
            </a:r>
            <a:endParaRPr lang="ro-RO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616058"/>
            <a:ext cx="3856303" cy="2250898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4437112"/>
            <a:ext cx="3710391" cy="24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Concluzie</a:t>
            </a:r>
            <a:r>
              <a:rPr lang="en-US" dirty="0" smtClean="0"/>
              <a:t>…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>
            <a:noAutofit/>
          </a:bodyPr>
          <a:lstStyle/>
          <a:p>
            <a:pPr algn="just"/>
            <a:r>
              <a:rPr lang="vi-VN" sz="3600" dirty="0" smtClean="0"/>
              <a:t>operatorul </a:t>
            </a:r>
            <a:r>
              <a:rPr lang="vi-VN" sz="3600" b="1" dirty="0"/>
              <a:t>&gt;</a:t>
            </a:r>
            <a:r>
              <a:rPr lang="en-US" sz="3600" b="1" dirty="0"/>
              <a:t> </a:t>
            </a:r>
            <a:r>
              <a:rPr lang="vi-VN" sz="3600" b="1" dirty="0"/>
              <a:t>ALL</a:t>
            </a:r>
            <a:r>
              <a:rPr lang="vi-VN" sz="3600" dirty="0"/>
              <a:t> se poate interpreta ca </a:t>
            </a:r>
            <a:r>
              <a:rPr lang="vi-VN" sz="3600" b="1" dirty="0"/>
              <a:t>mai mare decât valoarea maximă </a:t>
            </a:r>
            <a:r>
              <a:rPr lang="vi-VN" sz="3600" dirty="0"/>
              <a:t>din mulţimea de valori returnată de către subinterogare. </a:t>
            </a:r>
            <a:endParaRPr lang="en-US" sz="3600" dirty="0"/>
          </a:p>
          <a:p>
            <a:pPr algn="just"/>
            <a:r>
              <a:rPr lang="vi-VN" sz="3600" dirty="0"/>
              <a:t>operatorul </a:t>
            </a:r>
            <a:r>
              <a:rPr lang="vi-VN" sz="3600" b="1" dirty="0"/>
              <a:t>&lt;ALL</a:t>
            </a:r>
            <a:r>
              <a:rPr lang="vi-VN" sz="3600" dirty="0"/>
              <a:t> se poate interpreta ca </a:t>
            </a:r>
            <a:r>
              <a:rPr lang="vi-VN" sz="3600" b="1" dirty="0"/>
              <a:t>mai mic decât valoarea minimă </a:t>
            </a:r>
            <a:r>
              <a:rPr lang="vi-VN" sz="3600" dirty="0"/>
              <a:t>din mulţimea valorilor returnate de către </a:t>
            </a:r>
            <a:r>
              <a:rPr lang="vi-VN" sz="3600" dirty="0" smtClean="0"/>
              <a:t>subinterogar</a:t>
            </a:r>
            <a:r>
              <a:rPr lang="en-US" sz="3600" dirty="0" smtClean="0"/>
              <a:t>e</a:t>
            </a:r>
            <a:endParaRPr lang="vi-VN" sz="3600" dirty="0"/>
          </a:p>
        </p:txBody>
      </p:sp>
    </p:spTree>
    <p:extLst>
      <p:ext uri="{BB962C8B-B14F-4D97-AF65-F5344CB8AC3E}">
        <p14:creationId xmlns:p14="http://schemas.microsoft.com/office/powerpoint/2010/main" val="7907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vi-VN" b="1" dirty="0"/>
              <a:t>Subinterogări multiple cu </a:t>
            </a:r>
            <a:r>
              <a:rPr lang="en-US" b="1" dirty="0" smtClean="0"/>
              <a:t>ANY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07504" y="1988840"/>
            <a:ext cx="5040560" cy="4392488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al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oricarui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 care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b="1" dirty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 WHERE salary &lt;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( </a:t>
            </a:r>
            <a:r>
              <a:rPr lang="en-US" b="1" dirty="0"/>
              <a:t>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ro-RO" b="1" dirty="0"/>
          </a:p>
          <a:p>
            <a:endParaRPr lang="ro-RO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017" y="306715"/>
            <a:ext cx="3269229" cy="1908227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017" y="2244995"/>
            <a:ext cx="3352463" cy="459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8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4618856" cy="4389120"/>
          </a:xfrm>
        </p:spPr>
        <p:txBody>
          <a:bodyPr>
            <a:normAutofit lnSpcReduction="10000"/>
          </a:bodyPr>
          <a:lstStyle/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mare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oricarui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pentru care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</a:t>
            </a:r>
          </a:p>
          <a:p>
            <a:pPr>
              <a:buNone/>
            </a:pPr>
            <a:r>
              <a:rPr lang="en-US" b="1" dirty="0"/>
              <a:t>WHERE salary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</a:t>
            </a:r>
            <a:r>
              <a:rPr lang="en-US" b="1" dirty="0"/>
              <a:t>( 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en-US" dirty="0"/>
          </a:p>
          <a:p>
            <a:endParaRPr lang="ro-RO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017" y="306715"/>
            <a:ext cx="3269229" cy="1908227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934" y="2244461"/>
            <a:ext cx="3667066" cy="4280883"/>
          </a:xfrm>
          <a:prstGeom prst="rect">
            <a:avLst/>
          </a:prstGeom>
        </p:spPr>
      </p:pic>
      <p:sp>
        <p:nvSpPr>
          <p:cNvPr id="6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vi-VN" b="1" dirty="0"/>
              <a:t>Subinterogări multiple cu </a:t>
            </a:r>
            <a:r>
              <a:rPr lang="en-US" b="1" dirty="0" smtClean="0"/>
              <a:t>ANY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2249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Concluzie</a:t>
            </a:r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vi-VN" sz="3600" dirty="0" smtClean="0"/>
              <a:t>operatorul </a:t>
            </a:r>
            <a:r>
              <a:rPr lang="vi-VN" sz="3600" b="1" dirty="0"/>
              <a:t>&gt;ANY</a:t>
            </a:r>
            <a:r>
              <a:rPr lang="vi-VN" sz="3600" dirty="0" smtClean="0"/>
              <a:t> poate fi interpretat ca </a:t>
            </a:r>
            <a:r>
              <a:rPr lang="vi-VN" sz="3600" b="1" dirty="0" smtClean="0"/>
              <a:t>mai mare decât valoarea minimă </a:t>
            </a:r>
            <a:r>
              <a:rPr lang="vi-VN" sz="3600" dirty="0" smtClean="0"/>
              <a:t>din mulţimea de valori returnată de către subinterogare.</a:t>
            </a:r>
            <a:endParaRPr lang="en-US" sz="3600" dirty="0" smtClean="0"/>
          </a:p>
          <a:p>
            <a:pPr algn="just"/>
            <a:r>
              <a:rPr lang="en-US" sz="3600" dirty="0" smtClean="0"/>
              <a:t>s</a:t>
            </a:r>
            <a:r>
              <a:rPr lang="vi-VN" sz="3600" dirty="0" smtClean="0"/>
              <a:t>imilar operatorul </a:t>
            </a:r>
            <a:r>
              <a:rPr lang="vi-VN" sz="3600" b="1" dirty="0"/>
              <a:t>&lt;ANY</a:t>
            </a:r>
            <a:r>
              <a:rPr lang="vi-VN" sz="3600" dirty="0" smtClean="0"/>
              <a:t> se poate interpreta ca </a:t>
            </a:r>
            <a:r>
              <a:rPr lang="vi-VN" sz="3600" b="1" dirty="0" smtClean="0"/>
              <a:t>mai mic decât valoarea maximă </a:t>
            </a:r>
            <a:r>
              <a:rPr lang="vi-VN" sz="3600" dirty="0" smtClean="0"/>
              <a:t>din mulţimea valorilor returnate către subinterogare</a:t>
            </a:r>
            <a:endParaRPr lang="en-US" sz="3600" dirty="0" smtClean="0"/>
          </a:p>
          <a:p>
            <a:pPr algn="just"/>
            <a:endParaRPr lang="vi-VN" sz="3600" dirty="0" smtClean="0"/>
          </a:p>
          <a:p>
            <a:pPr algn="just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Valorile</a:t>
            </a:r>
            <a:r>
              <a:rPr lang="en-US" dirty="0" smtClean="0"/>
              <a:t> NULL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795320" cy="4733880"/>
          </a:xfrm>
        </p:spPr>
        <p:txBody>
          <a:bodyPr/>
          <a:lstStyle/>
          <a:p>
            <a:r>
              <a:rPr lang="ro-RO" dirty="0"/>
              <a:t>Dacă una dintre valorile returnate de către </a:t>
            </a:r>
            <a:r>
              <a:rPr lang="ro-RO" dirty="0" err="1"/>
              <a:t>subinterogarea</a:t>
            </a:r>
            <a:r>
              <a:rPr lang="ro-RO" dirty="0"/>
              <a:t> interioară este nulă </a:t>
            </a:r>
            <a:r>
              <a:rPr lang="ro-RO" dirty="0" smtClean="0"/>
              <a:t>atunci </a:t>
            </a:r>
            <a:r>
              <a:rPr lang="ro-RO" dirty="0"/>
              <a:t>interogarea exterioară </a:t>
            </a:r>
            <a:r>
              <a:rPr lang="en-US" dirty="0" smtClean="0"/>
              <a:t>…</a:t>
            </a:r>
          </a:p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/>
            </a:pPr>
            <a:r>
              <a:rPr lang="en-US" dirty="0" err="1" smtClean="0"/>
              <a:t>dac</a:t>
            </a:r>
            <a:r>
              <a:rPr lang="ro-RO" dirty="0" smtClean="0"/>
              <a:t>ă </a:t>
            </a:r>
            <a:r>
              <a:rPr lang="ro-RO" dirty="0"/>
              <a:t>este folosită </a:t>
            </a:r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lang="ro-RO" dirty="0" smtClean="0"/>
              <a:t>=</a:t>
            </a:r>
            <a:r>
              <a:rPr lang="en-US" dirty="0" smtClean="0"/>
              <a:t>&gt; 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</a:t>
            </a:r>
            <a:r>
              <a:rPr lang="ro-RO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afişa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dirty="0"/>
              <a:t>nicio </a:t>
            </a:r>
            <a:r>
              <a:rPr lang="ro-RO" dirty="0" smtClean="0"/>
              <a:t>linie</a:t>
            </a:r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last_name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employee_id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 WHERE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commission_pct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&gt;ALL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commission_pct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 where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=100)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endParaRPr lang="en-US" sz="1800" b="1" dirty="0" smtClean="0"/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endParaRPr lang="en-US" b="1" dirty="0"/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r>
              <a:rPr lang="ro-RO" b="1" dirty="0" smtClean="0"/>
              <a:t>=</a:t>
            </a:r>
            <a:r>
              <a:rPr lang="en-US" b="1" dirty="0" smtClean="0"/>
              <a:t>&gt; No data found</a:t>
            </a:r>
          </a:p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/>
            </a:pPr>
            <a:endParaRPr lang="ro-RO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24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NULL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408336"/>
            <a:ext cx="5050904" cy="5117008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 startAt="2"/>
            </a:pPr>
            <a:r>
              <a:rPr lang="en-US" dirty="0" err="1" smtClean="0"/>
              <a:t>dac</a:t>
            </a:r>
            <a:r>
              <a:rPr lang="ro-RO" dirty="0"/>
              <a:t>ă este folosită </a:t>
            </a:r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dirty="0"/>
              <a:t> =&gt; se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afi</a:t>
            </a:r>
            <a:r>
              <a:rPr lang="ro-RO" dirty="0"/>
              <a:t>șa liniile corespunzătoare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ignorând valoarea NULL</a:t>
            </a:r>
            <a:r>
              <a:rPr lang="ro-RO" dirty="0"/>
              <a:t>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US" sz="2200" b="1" dirty="0"/>
              <a:t>SELECT </a:t>
            </a:r>
            <a:r>
              <a:rPr lang="en-US" sz="2200" b="1" dirty="0" err="1"/>
              <a:t>last_name</a:t>
            </a:r>
            <a:r>
              <a:rPr lang="en-US" sz="2200" b="1" dirty="0"/>
              <a:t>, </a:t>
            </a:r>
            <a:r>
              <a:rPr lang="en-US" sz="2200" b="1" dirty="0" err="1"/>
              <a:t>employee_id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commission_pct</a:t>
            </a:r>
            <a:r>
              <a:rPr lang="en-US" sz="2200" b="1" dirty="0"/>
              <a:t> </a:t>
            </a:r>
            <a:r>
              <a:rPr lang="en-US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ANY </a:t>
            </a:r>
            <a:r>
              <a:rPr lang="en-US" sz="2200" b="1" dirty="0" smtClean="0"/>
              <a:t>(SELECT </a:t>
            </a:r>
            <a:r>
              <a:rPr lang="en-US" sz="2200" b="1" dirty="0" err="1"/>
              <a:t>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manager_id</a:t>
            </a:r>
            <a:r>
              <a:rPr lang="en-US" sz="2200" b="1" dirty="0"/>
              <a:t>=100</a:t>
            </a:r>
            <a:r>
              <a:rPr lang="en-US" sz="2200" b="1" dirty="0" smtClean="0"/>
              <a:t>)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b="1" dirty="0"/>
              <a:t>SELECT </a:t>
            </a:r>
            <a:r>
              <a:rPr lang="en-US" sz="2200" b="1" dirty="0" err="1"/>
              <a:t>last_name</a:t>
            </a:r>
            <a:r>
              <a:rPr lang="en-US" sz="2200" b="1" dirty="0"/>
              <a:t>, </a:t>
            </a:r>
            <a:r>
              <a:rPr lang="en-US" sz="2200" b="1" dirty="0" err="1"/>
              <a:t>employee_id,commission_pct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commission_pct</a:t>
            </a:r>
            <a:r>
              <a:rPr lang="en-US" sz="2200" b="1" dirty="0"/>
              <a:t> </a:t>
            </a:r>
            <a:r>
              <a:rPr lang="en-US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sz="2200" b="1" dirty="0" smtClean="0"/>
              <a:t> (</a:t>
            </a:r>
            <a:r>
              <a:rPr lang="en-US" sz="2200" b="1" dirty="0"/>
              <a:t>SELECT </a:t>
            </a:r>
            <a:r>
              <a:rPr lang="en-US" sz="2200" b="1" dirty="0" err="1"/>
              <a:t>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manager_id</a:t>
            </a:r>
            <a:r>
              <a:rPr lang="en-US" sz="2200" b="1" dirty="0"/>
              <a:t>=100)</a:t>
            </a:r>
            <a:endParaRPr lang="ro-RO" sz="2200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748" y="3356992"/>
            <a:ext cx="3636390" cy="850388"/>
          </a:xfrm>
          <a:prstGeom prst="rect">
            <a:avLst/>
          </a:prstGeo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748" y="4900120"/>
            <a:ext cx="3636034" cy="1423009"/>
          </a:xfrm>
          <a:prstGeom prst="rect">
            <a:avLst/>
          </a:prstGeom>
        </p:spPr>
      </p:pic>
      <p:pic>
        <p:nvPicPr>
          <p:cNvPr id="7" name="I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092" y="1114047"/>
            <a:ext cx="2140604" cy="202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8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concluzie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70" t="34033" r="22658" b="49692"/>
          <a:stretch>
            <a:fillRect/>
          </a:stretch>
        </p:blipFill>
        <p:spPr bwMode="auto">
          <a:xfrm>
            <a:off x="683568" y="1847088"/>
            <a:ext cx="90011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Aplica</a:t>
            </a:r>
            <a:r>
              <a:rPr lang="ro-RO" dirty="0" smtClean="0"/>
              <a:t>ții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o-RO" dirty="0" err="1"/>
              <a:t>Afişaţi</a:t>
            </a:r>
            <a:r>
              <a:rPr lang="ro-RO" dirty="0"/>
              <a:t> numele </a:t>
            </a:r>
            <a:r>
              <a:rPr lang="ro-RO" dirty="0" err="1"/>
              <a:t>şi</a:t>
            </a:r>
            <a:r>
              <a:rPr lang="ro-RO" dirty="0"/>
              <a:t> localitatea pentru </a:t>
            </a:r>
            <a:r>
              <a:rPr lang="ro-RO" dirty="0" err="1"/>
              <a:t>angajaţii</a:t>
            </a:r>
            <a:r>
              <a:rPr lang="ro-RO" dirty="0"/>
              <a:t> care au salariul mai mic decât cel </a:t>
            </a:r>
            <a:r>
              <a:rPr lang="ro-RO" dirty="0" err="1"/>
              <a:t>puţin</a:t>
            </a:r>
            <a:r>
              <a:rPr lang="ro-RO" dirty="0"/>
              <a:t> al unui angajat a cărui </a:t>
            </a:r>
            <a:r>
              <a:rPr lang="ro-RO" dirty="0" err="1"/>
              <a:t>funcţie</a:t>
            </a:r>
            <a:r>
              <a:rPr lang="ro-RO" dirty="0"/>
              <a:t> este manager.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Să se </a:t>
            </a:r>
            <a:r>
              <a:rPr lang="ro-RO" dirty="0" err="1"/>
              <a:t>afişeze</a:t>
            </a:r>
            <a:r>
              <a:rPr lang="ro-RO" dirty="0"/>
              <a:t> </a:t>
            </a:r>
            <a:r>
              <a:rPr lang="ro-RO" dirty="0" err="1"/>
              <a:t>toţi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care au un salariu mai mare decât cel </a:t>
            </a:r>
            <a:r>
              <a:rPr lang="ro-RO" dirty="0" err="1"/>
              <a:t>puţin</a:t>
            </a:r>
            <a:r>
              <a:rPr lang="ro-RO" dirty="0"/>
              <a:t> al unui angajat din departamentul </a:t>
            </a:r>
            <a:r>
              <a:rPr lang="ro-RO" dirty="0" smtClean="0"/>
              <a:t>50.</a:t>
            </a:r>
            <a:endParaRPr lang="ro-RO" dirty="0"/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Să se </a:t>
            </a:r>
            <a:r>
              <a:rPr lang="ro-RO" dirty="0" err="1"/>
              <a:t>afişeze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care sunt mai </a:t>
            </a:r>
            <a:r>
              <a:rPr lang="ro-RO" dirty="0" smtClean="0"/>
              <a:t>noi în firmă decât </a:t>
            </a:r>
            <a:r>
              <a:rPr lang="ro-RO" dirty="0" err="1"/>
              <a:t>toţi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din departamentul </a:t>
            </a:r>
            <a:r>
              <a:rPr lang="ro-RO" dirty="0" smtClean="0"/>
              <a:t>110. </a:t>
            </a:r>
            <a:endParaRPr lang="ro-RO" dirty="0"/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Să se </a:t>
            </a:r>
            <a:r>
              <a:rPr lang="ro-RO" dirty="0" err="1"/>
              <a:t>afişeze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care </a:t>
            </a:r>
            <a:r>
              <a:rPr lang="ro-RO" dirty="0" smtClean="0"/>
              <a:t>au mai multă vechime decât cel </a:t>
            </a:r>
            <a:r>
              <a:rPr lang="ro-RO" dirty="0" err="1"/>
              <a:t>puţin</a:t>
            </a:r>
            <a:r>
              <a:rPr lang="ro-RO" dirty="0"/>
              <a:t> un angajat din departamentul </a:t>
            </a:r>
            <a:r>
              <a:rPr lang="ro-RO" dirty="0" smtClean="0"/>
              <a:t>20. </a:t>
            </a:r>
            <a:endParaRPr lang="ro-RO" dirty="0"/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Să se </a:t>
            </a:r>
            <a:r>
              <a:rPr lang="ro-RO" dirty="0" err="1"/>
              <a:t>afişeze</a:t>
            </a:r>
            <a:r>
              <a:rPr lang="ro-RO" dirty="0"/>
              <a:t> </a:t>
            </a:r>
            <a:r>
              <a:rPr lang="ro-RO" dirty="0" err="1"/>
              <a:t>toţi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care au </a:t>
            </a:r>
            <a:r>
              <a:rPr lang="ro-RO" dirty="0" err="1"/>
              <a:t>acelaşi</a:t>
            </a:r>
            <a:r>
              <a:rPr lang="ro-RO" dirty="0"/>
              <a:t> salariu cu </a:t>
            </a:r>
            <a:r>
              <a:rPr lang="ro-RO" dirty="0" err="1"/>
              <a:t>angajaţii</a:t>
            </a:r>
            <a:r>
              <a:rPr lang="ro-RO" dirty="0"/>
              <a:t> din departamentul </a:t>
            </a:r>
            <a:r>
              <a:rPr lang="ro-RO" dirty="0" smtClean="0"/>
              <a:t>20. </a:t>
            </a:r>
            <a:endParaRPr lang="ro-RO" dirty="0"/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Să se </a:t>
            </a:r>
            <a:r>
              <a:rPr lang="ro-RO" dirty="0" err="1"/>
              <a:t>afişeze</a:t>
            </a:r>
            <a:r>
              <a:rPr lang="ro-RO" dirty="0"/>
              <a:t> </a:t>
            </a:r>
            <a:r>
              <a:rPr lang="ro-RO" dirty="0" err="1"/>
              <a:t>toţi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care nu s-au </a:t>
            </a:r>
            <a:r>
              <a:rPr lang="ro-RO" dirty="0" smtClean="0"/>
              <a:t>angajat în </a:t>
            </a:r>
            <a:r>
              <a:rPr lang="ro-RO" dirty="0" err="1"/>
              <a:t>acelaşi</a:t>
            </a:r>
            <a:r>
              <a:rPr lang="ro-RO" dirty="0"/>
              <a:t> an cu </a:t>
            </a:r>
            <a:r>
              <a:rPr lang="ro-RO" dirty="0" err="1"/>
              <a:t>angajaţii</a:t>
            </a:r>
            <a:r>
              <a:rPr lang="ro-RO" dirty="0"/>
              <a:t> din departamentul </a:t>
            </a:r>
            <a:r>
              <a:rPr lang="ro-RO" dirty="0" smtClean="0"/>
              <a:t>60.</a:t>
            </a:r>
            <a:endParaRPr lang="ro-RO" dirty="0"/>
          </a:p>
          <a:p>
            <a:pPr marL="514350" lvl="0" indent="-514350">
              <a:buFont typeface="+mj-lt"/>
              <a:buAutoNum type="arabicPeriod"/>
            </a:pPr>
            <a:r>
              <a:rPr lang="ro-RO" dirty="0"/>
              <a:t>Afișați </a:t>
            </a:r>
            <a:r>
              <a:rPr lang="ro-RO" dirty="0" err="1"/>
              <a:t>last</a:t>
            </a:r>
            <a:r>
              <a:rPr lang="ro-RO" dirty="0"/>
              <a:t> </a:t>
            </a:r>
            <a:r>
              <a:rPr lang="ro-RO" dirty="0" err="1"/>
              <a:t>names</a:t>
            </a:r>
            <a:r>
              <a:rPr lang="ro-RO" dirty="0"/>
              <a:t> ale angajaților ale căror salarii sunt egale cu salariul minim pentru oricare </a:t>
            </a:r>
            <a:r>
              <a:rPr lang="ro-RO" dirty="0" smtClean="0"/>
              <a:t>departament</a:t>
            </a:r>
            <a:r>
              <a:rPr lang="ro-RO" dirty="0"/>
              <a:t>.</a:t>
            </a:r>
          </a:p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956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Reactualizarea</a:t>
            </a:r>
            <a:r>
              <a:rPr lang="ro-RO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o-RO" b="1" dirty="0">
                <a:solidFill>
                  <a:schemeClr val="tx2">
                    <a:lumMod val="75000"/>
                  </a:schemeClr>
                </a:solidFill>
              </a:rPr>
              <a:t>cunoștințelor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ți 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subinterogarea</a:t>
            </a:r>
            <a:endParaRPr lang="ro-RO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ro-RO" dirty="0" smtClean="0"/>
              <a:t>O  interogare aflată în interiorul unei alte comenzi SQL se numeşte </a:t>
            </a:r>
            <a:r>
              <a:rPr lang="ro-RO" b="1" i="1" dirty="0" err="1" smtClean="0"/>
              <a:t>subinterogare</a:t>
            </a:r>
            <a:r>
              <a:rPr lang="ro-RO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este principiul de execuție al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subinterogărilor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1"/>
            <a:r>
              <a:rPr lang="ro-RO" dirty="0" err="1" smtClean="0"/>
              <a:t>Subinterogările</a:t>
            </a:r>
            <a:r>
              <a:rPr lang="ro-RO" dirty="0" smtClean="0"/>
              <a:t> </a:t>
            </a:r>
            <a:r>
              <a:rPr lang="ro-RO" b="1" i="1" dirty="0" smtClean="0"/>
              <a:t>sunt întotdeauna rulate înaintea comenzii în care sunt incluse</a:t>
            </a:r>
            <a:r>
              <a:rPr lang="ro-RO" dirty="0" smtClean="0"/>
              <a:t>, doar pe baza rezultatelor returnate de </a:t>
            </a:r>
            <a:r>
              <a:rPr lang="ro-RO" dirty="0" err="1" smtClean="0"/>
              <a:t>subinterogări</a:t>
            </a:r>
            <a:r>
              <a:rPr lang="ro-RO" dirty="0" smtClean="0"/>
              <a:t> putându-se obţine rezultatele interogării exterioare </a:t>
            </a:r>
            <a:r>
              <a:rPr lang="ro-RO" dirty="0" err="1" smtClean="0"/>
              <a:t>subinterogării</a:t>
            </a:r>
            <a:r>
              <a:rPr lang="ro-RO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 ce tabele putem prelua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informatii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 ajutorul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subinterogărilor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1"/>
            <a:r>
              <a:rPr lang="ro-RO" dirty="0" smtClean="0"/>
              <a:t> din aceeaşi tabelă sau din alte tabele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Reactualizarea</a:t>
            </a:r>
            <a:r>
              <a:rPr lang="ro-RO" b="1" dirty="0">
                <a:solidFill>
                  <a:schemeClr val="tx2">
                    <a:lumMod val="75000"/>
                  </a:schemeClr>
                </a:solidFill>
              </a:rPr>
              <a:t> cunoștințelor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579296" cy="438912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o-RO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Câte tipuri de </a:t>
            </a:r>
            <a:r>
              <a:rPr lang="ro-RO" sz="3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subinterogări</a:t>
            </a:r>
            <a:r>
              <a:rPr lang="ro-RO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cunoașteți?</a:t>
            </a:r>
          </a:p>
          <a:p>
            <a:pPr lvl="1"/>
            <a:r>
              <a:rPr lang="vi-VN" dirty="0" smtClean="0"/>
              <a:t>subinterogări </a:t>
            </a:r>
            <a:r>
              <a:rPr lang="vi-VN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r>
              <a:rPr lang="vi-VN" dirty="0" smtClean="0"/>
              <a:t> care returnează o singură linie; </a:t>
            </a:r>
          </a:p>
          <a:p>
            <a:pPr lvl="1"/>
            <a:r>
              <a:rPr lang="vi-VN" dirty="0" smtClean="0"/>
              <a:t> subinterogări </a:t>
            </a:r>
            <a:r>
              <a:rPr lang="vi-VN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</a:t>
            </a:r>
            <a:r>
              <a:rPr lang="vi-VN" dirty="0" smtClean="0">
                <a:solidFill>
                  <a:srgbClr val="C00000"/>
                </a:solidFill>
              </a:rPr>
              <a:t> </a:t>
            </a:r>
            <a:r>
              <a:rPr lang="vi-VN" dirty="0" smtClean="0"/>
              <a:t>care returnează mai multe linii şi/sau </a:t>
            </a:r>
            <a:r>
              <a:rPr lang="vi-VN" dirty="0"/>
              <a:t>mai multe coloane.</a:t>
            </a:r>
            <a:endParaRPr lang="vi-VN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ro-RO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sunt restricțiile de construire a interogărilor?</a:t>
            </a:r>
            <a:endParaRPr lang="ro-RO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subinterogare 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fi întotdeauna inclusă în parantez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vi-VN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subinterogarea </a:t>
            </a:r>
            <a:r>
              <a:rPr lang="vi-VN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poate conţine clauza </a:t>
            </a:r>
            <a:r>
              <a:rPr lang="vi-VN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</a:t>
            </a:r>
            <a:r>
              <a:rPr lang="vi-VN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o-R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ro-RO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</a:t>
            </a:r>
            <a:r>
              <a:rPr lang="ro-RO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sunt operatorii </a:t>
            </a:r>
            <a:r>
              <a:rPr lang="ro-RO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folosiți pentru compararea valorilor returnate de  </a:t>
            </a:r>
            <a:r>
              <a:rPr lang="ro-RO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subinterogările</a:t>
            </a:r>
            <a:r>
              <a:rPr lang="ro-RO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simple?</a:t>
            </a:r>
            <a:endParaRPr lang="ro-RO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vi-VN" sz="2600" dirty="0"/>
              <a:t>operatorii </a:t>
            </a:r>
            <a:r>
              <a:rPr lang="vi-VN" sz="2600" b="1" dirty="0"/>
              <a:t>&lt;</a:t>
            </a:r>
            <a:r>
              <a:rPr lang="vi-VN" sz="2600" dirty="0"/>
              <a:t>, </a:t>
            </a:r>
            <a:r>
              <a:rPr lang="vi-VN" sz="2600" b="1" dirty="0"/>
              <a:t>&gt;</a:t>
            </a:r>
            <a:r>
              <a:rPr lang="vi-VN" sz="2600" dirty="0"/>
              <a:t>, </a:t>
            </a:r>
            <a:r>
              <a:rPr lang="vi-VN" sz="2600" b="1" dirty="0"/>
              <a:t>&lt;=</a:t>
            </a:r>
            <a:r>
              <a:rPr lang="vi-VN" sz="2600" dirty="0"/>
              <a:t>, </a:t>
            </a:r>
            <a:r>
              <a:rPr lang="vi-VN" sz="2600" b="1" dirty="0"/>
              <a:t>&gt;=</a:t>
            </a:r>
            <a:r>
              <a:rPr lang="vi-VN" sz="2600" dirty="0"/>
              <a:t>, </a:t>
            </a:r>
            <a:r>
              <a:rPr lang="vi-VN" sz="2600" b="1" dirty="0"/>
              <a:t>&lt;&gt;</a:t>
            </a:r>
            <a:r>
              <a:rPr lang="vi-VN" sz="2600" dirty="0"/>
              <a:t>, </a:t>
            </a:r>
            <a:r>
              <a:rPr lang="vi-VN" sz="2600" b="1" dirty="0"/>
              <a:t>=</a:t>
            </a:r>
            <a:r>
              <a:rPr lang="vi-VN" sz="2600" dirty="0"/>
              <a:t>.</a:t>
            </a:r>
          </a:p>
          <a:p>
            <a:endParaRPr lang="vi-V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686800" cy="1152128"/>
          </a:xfrm>
        </p:spPr>
        <p:txBody>
          <a:bodyPr>
            <a:noAutofit/>
          </a:bodyPr>
          <a:lstStyle/>
          <a:p>
            <a:r>
              <a:rPr lang="ro-RO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Utilizân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o-RO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tabel</a:t>
            </a:r>
            <a:r>
              <a:rPr lang="en-US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</a:t>
            </a:r>
            <a:r>
              <a:rPr lang="ro-RO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departments</a:t>
            </a:r>
            <a:r>
              <a:rPr lang="ro-RO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și </a:t>
            </a:r>
            <a:r>
              <a:rPr lang="ro-RO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locations</a:t>
            </a:r>
            <a:r>
              <a:rPr lang="ro-RO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afișați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o-RO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1610535"/>
            <a:ext cx="5691220" cy="4389120"/>
          </a:xfrm>
        </p:spPr>
        <p:txBody>
          <a:bodyPr>
            <a:no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smtClean="0"/>
              <a:t>A</a:t>
            </a:r>
            <a:r>
              <a:rPr lang="ro-RO" sz="2400" b="1" dirty="0" err="1" smtClean="0"/>
              <a:t>ngajaţii</a:t>
            </a:r>
            <a:r>
              <a:rPr lang="ro-RO" sz="2400" b="1" dirty="0" smtClean="0"/>
              <a:t> </a:t>
            </a:r>
            <a:r>
              <a:rPr lang="ro-RO" sz="2400" b="1" dirty="0"/>
              <a:t>care au </a:t>
            </a:r>
            <a:r>
              <a:rPr lang="ro-RO" sz="2400" b="1" dirty="0" err="1"/>
              <a:t>acelaşi</a:t>
            </a:r>
            <a:r>
              <a:rPr lang="ro-RO" sz="2400" b="1" dirty="0"/>
              <a:t> </a:t>
            </a:r>
            <a:r>
              <a:rPr lang="ro-RO" sz="2400" b="1" dirty="0" err="1"/>
              <a:t>şef</a:t>
            </a:r>
            <a:r>
              <a:rPr lang="ro-RO" sz="2400" b="1" dirty="0"/>
              <a:t> ca </a:t>
            </a:r>
            <a:r>
              <a:rPr lang="ro-RO" sz="2400" b="1" dirty="0" err="1"/>
              <a:t>şi</a:t>
            </a:r>
            <a:r>
              <a:rPr lang="ro-RO" sz="2400" b="1" dirty="0"/>
              <a:t> angajatul </a:t>
            </a:r>
            <a:r>
              <a:rPr lang="ro-RO" sz="2400" b="1" u="sng" dirty="0"/>
              <a:t>Ellen</a:t>
            </a:r>
            <a:r>
              <a:rPr lang="ro-RO" sz="2400" b="1" dirty="0" smtClean="0"/>
              <a:t>.</a:t>
            </a:r>
            <a:endParaRPr lang="en-US" sz="2400" b="1" dirty="0" smtClean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/>
              <a:t>Prim</a:t>
            </a:r>
            <a:r>
              <a:rPr lang="ro-RO" sz="2400" b="1" dirty="0" err="1"/>
              <a:t>ul</a:t>
            </a:r>
            <a:r>
              <a:rPr lang="en-US" sz="2400" b="1" dirty="0"/>
              <a:t> </a:t>
            </a:r>
            <a:r>
              <a:rPr lang="ro-RO" sz="2400" b="1" dirty="0"/>
              <a:t>angajat</a:t>
            </a:r>
            <a:r>
              <a:rPr lang="en-US" sz="2400" b="1" dirty="0"/>
              <a:t> din firm</a:t>
            </a:r>
            <a:r>
              <a:rPr lang="ro-RO" sz="2400" b="1" dirty="0"/>
              <a:t>ă (data </a:t>
            </a:r>
            <a:r>
              <a:rPr lang="ro-RO" sz="2400" b="1" dirty="0" err="1"/>
              <a:t>angajarii</a:t>
            </a:r>
            <a:r>
              <a:rPr lang="ro-RO" sz="2400" b="1" dirty="0"/>
              <a:t> cea mai veche)</a:t>
            </a:r>
            <a:endParaRPr lang="en-US" sz="2400" b="1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ro-RO" sz="2400" b="1" dirty="0"/>
              <a:t>Numele departamentelor care au </a:t>
            </a:r>
            <a:r>
              <a:rPr lang="en-US" sz="2400" b="1" dirty="0" err="1" smtClean="0"/>
              <a:t>loca</a:t>
            </a:r>
            <a:r>
              <a:rPr lang="ro-RO" sz="2400" b="1" dirty="0" smtClean="0"/>
              <a:t>ț</a:t>
            </a:r>
            <a:r>
              <a:rPr lang="en-US" sz="2400" b="1" dirty="0" err="1" smtClean="0"/>
              <a:t>ia</a:t>
            </a:r>
            <a:r>
              <a:rPr lang="en-US" sz="2400" b="1" dirty="0" smtClean="0"/>
              <a:t> </a:t>
            </a:r>
            <a:r>
              <a:rPr lang="ro-RO" sz="2400" b="1" dirty="0" smtClean="0"/>
              <a:t>Seattle?</a:t>
            </a:r>
            <a:endParaRPr lang="en-US" sz="2400" b="1" dirty="0" smtClean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b="1" dirty="0" smtClean="0"/>
              <a:t>A</a:t>
            </a:r>
            <a:r>
              <a:rPr lang="ro-RO" sz="2400" b="1" dirty="0" err="1" smtClean="0"/>
              <a:t>ngajații</a:t>
            </a:r>
            <a:r>
              <a:rPr lang="ro-RO" sz="2400" b="1" dirty="0" smtClean="0"/>
              <a:t> </a:t>
            </a:r>
            <a:r>
              <a:rPr lang="ro-RO" sz="2400" b="1" dirty="0"/>
              <a:t>care au salariul mai mare </a:t>
            </a:r>
            <a:r>
              <a:rPr lang="ro-RO" sz="2400" b="1" dirty="0" err="1"/>
              <a:t>decat</a:t>
            </a:r>
            <a:r>
              <a:rPr lang="ro-RO" sz="2400" b="1" dirty="0"/>
              <a:t> Lorentz si sunt in același departament cu Abel.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o-RO" sz="2400" b="1" dirty="0"/>
          </a:p>
          <a:p>
            <a:pPr algn="just">
              <a:lnSpc>
                <a:spcPct val="150000"/>
              </a:lnSpc>
            </a:pPr>
            <a:endParaRPr lang="ro-RO" sz="2400" dirty="0"/>
          </a:p>
        </p:txBody>
      </p:sp>
      <p:pic>
        <p:nvPicPr>
          <p:cNvPr id="8" name="I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114" y="1805776"/>
            <a:ext cx="1974333" cy="1322894"/>
          </a:xfrm>
          <a:prstGeom prst="rect">
            <a:avLst/>
          </a:prstGeom>
        </p:spPr>
      </p:pic>
      <p:pic>
        <p:nvPicPr>
          <p:cNvPr id="10" name="I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980" y="3904133"/>
            <a:ext cx="3247020" cy="1399391"/>
          </a:xfrm>
          <a:prstGeom prst="rect">
            <a:avLst/>
          </a:prstGeom>
        </p:spPr>
      </p:pic>
      <p:pic>
        <p:nvPicPr>
          <p:cNvPr id="11" name="I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732" y="5373215"/>
            <a:ext cx="3304525" cy="1401903"/>
          </a:xfrm>
          <a:prstGeom prst="rect">
            <a:avLst/>
          </a:prstGeom>
        </p:spPr>
      </p:pic>
      <p:pic>
        <p:nvPicPr>
          <p:cNvPr id="12" name="I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5193" y="3158050"/>
            <a:ext cx="2716980" cy="69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15" y="1988840"/>
            <a:ext cx="5266928" cy="4634556"/>
          </a:xfrm>
        </p:spPr>
        <p:txBody>
          <a:bodyPr>
            <a:no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sz="2200" b="1" dirty="0" err="1" smtClean="0"/>
              <a:t>Angaja</a:t>
            </a:r>
            <a:r>
              <a:rPr lang="ro-RO" sz="2200" b="1" dirty="0" smtClean="0"/>
              <a:t>ții cu salariul cel mai mic și cel mai mare din firma</a:t>
            </a:r>
            <a:endParaRPr lang="en-US" sz="2200" b="1" dirty="0" smtClean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sz="2200" b="1" dirty="0" smtClean="0"/>
              <a:t>T</a:t>
            </a:r>
            <a:r>
              <a:rPr lang="ro-RO" sz="2200" b="1" dirty="0" err="1" smtClean="0"/>
              <a:t>oți</a:t>
            </a:r>
            <a:r>
              <a:rPr lang="ro-RO" sz="2200" b="1" dirty="0" smtClean="0"/>
              <a:t> </a:t>
            </a:r>
            <a:r>
              <a:rPr lang="ro-RO" sz="2200" b="1" dirty="0"/>
              <a:t>angajații care au același </a:t>
            </a:r>
            <a:r>
              <a:rPr lang="ro-RO" sz="2200" b="1" dirty="0" err="1"/>
              <a:t>job_id</a:t>
            </a:r>
            <a:r>
              <a:rPr lang="ro-RO" sz="2200" b="1" dirty="0"/>
              <a:t> ca </a:t>
            </a:r>
            <a:r>
              <a:rPr lang="ro-RO" sz="2200" b="1" dirty="0" err="1" smtClean="0"/>
              <a:t>Raj</a:t>
            </a:r>
            <a:r>
              <a:rPr lang="en-US" sz="2200" b="1" dirty="0" smtClean="0"/>
              <a:t>s</a:t>
            </a:r>
            <a:r>
              <a:rPr lang="ro-RO" sz="2200" b="1" dirty="0" smtClean="0"/>
              <a:t> </a:t>
            </a:r>
            <a:r>
              <a:rPr lang="ro-RO" sz="2200" b="1" dirty="0"/>
              <a:t>și au fost angajați după Davies.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 startAt="5"/>
            </a:pPr>
            <a:r>
              <a:rPr lang="ro-RO" sz="2200" b="1" dirty="0" err="1"/>
              <a:t>Department</a:t>
            </a:r>
            <a:r>
              <a:rPr lang="ro-RO" sz="2200" b="1" dirty="0"/>
              <a:t> </a:t>
            </a:r>
            <a:r>
              <a:rPr lang="ro-RO" sz="2200" b="1" dirty="0" err="1"/>
              <a:t>id-urile</a:t>
            </a:r>
            <a:r>
              <a:rPr lang="ro-RO" sz="2200" b="1" dirty="0"/>
              <a:t> și salariile </a:t>
            </a:r>
            <a:r>
              <a:rPr lang="ro-RO" sz="2200" b="1" dirty="0" smtClean="0"/>
              <a:t>medii</a:t>
            </a:r>
            <a:r>
              <a:rPr lang="en-US" sz="2200" b="1" dirty="0" smtClean="0"/>
              <a:t>(cu 2 </a:t>
            </a:r>
            <a:r>
              <a:rPr lang="en-US" sz="2200" b="1" dirty="0" err="1" smtClean="0"/>
              <a:t>zecimale</a:t>
            </a:r>
            <a:r>
              <a:rPr lang="en-US" sz="2200" b="1" dirty="0" smtClean="0"/>
              <a:t>),</a:t>
            </a:r>
            <a:r>
              <a:rPr lang="ro-RO" sz="2200" b="1" dirty="0" smtClean="0"/>
              <a:t> </a:t>
            </a:r>
            <a:r>
              <a:rPr lang="ro-RO" sz="2200" b="1" dirty="0"/>
              <a:t>pentru care media salariilor  e mai mare </a:t>
            </a:r>
            <a:r>
              <a:rPr lang="ro-RO" sz="2200" b="1" dirty="0" err="1"/>
              <a:t>decat</a:t>
            </a:r>
            <a:r>
              <a:rPr lang="ro-RO" sz="2200" b="1" dirty="0"/>
              <a:t> salariul lui Ernst.</a:t>
            </a:r>
          </a:p>
          <a:p>
            <a:endParaRPr lang="ro-RO" sz="2000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264" y="3220057"/>
            <a:ext cx="3461433" cy="1100040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816" y="4560940"/>
            <a:ext cx="2592287" cy="2062456"/>
          </a:xfrm>
          <a:prstGeom prst="rect">
            <a:avLst/>
          </a:prstGeom>
        </p:spPr>
      </p:pic>
      <p:pic>
        <p:nvPicPr>
          <p:cNvPr id="9" name="I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7524" y="2105686"/>
            <a:ext cx="3004915" cy="85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8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Suplimentar…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5451235" cy="422982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o-RO" sz="2200" b="1" dirty="0" err="1"/>
              <a:t>job_id-ul</a:t>
            </a:r>
            <a:r>
              <a:rPr lang="ro-RO" sz="2200" b="1" dirty="0"/>
              <a:t> cu cei mai </a:t>
            </a:r>
            <a:r>
              <a:rPr lang="ro-RO" sz="2200" b="1" dirty="0" err="1"/>
              <a:t>mulţi</a:t>
            </a:r>
            <a:r>
              <a:rPr lang="ro-RO" sz="2200" b="1" dirty="0"/>
              <a:t> </a:t>
            </a:r>
            <a:r>
              <a:rPr lang="ro-RO" sz="2200" b="1" dirty="0" err="1"/>
              <a:t>angajaţi</a:t>
            </a:r>
            <a:r>
              <a:rPr lang="ro-RO" sz="2200" b="1" dirty="0"/>
              <a:t>.</a:t>
            </a:r>
            <a:endParaRPr lang="en-US" sz="22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ro-RO" sz="2200" b="1" dirty="0" smtClean="0"/>
              <a:t>Afișați </a:t>
            </a:r>
            <a:r>
              <a:rPr lang="ro-RO" sz="2200" b="1" dirty="0" err="1"/>
              <a:t>department</a:t>
            </a:r>
            <a:r>
              <a:rPr lang="ro-RO" sz="2200" b="1" dirty="0"/>
              <a:t> </a:t>
            </a:r>
            <a:r>
              <a:rPr lang="ro-RO" sz="2200" b="1" dirty="0" err="1"/>
              <a:t>id-urile</a:t>
            </a:r>
            <a:r>
              <a:rPr lang="ro-RO" sz="2200" b="1" dirty="0"/>
              <a:t> și salariile minime ale tuturor </a:t>
            </a:r>
            <a:r>
              <a:rPr lang="ro-RO" sz="2200" b="1" dirty="0" err="1"/>
              <a:t>angajatilor</a:t>
            </a:r>
            <a:r>
              <a:rPr lang="ro-RO" sz="2200" b="1" dirty="0"/>
              <a:t>, grupați după </a:t>
            </a:r>
            <a:r>
              <a:rPr lang="ro-RO" sz="2200" b="1" dirty="0" err="1"/>
              <a:t>department</a:t>
            </a:r>
            <a:r>
              <a:rPr lang="ro-RO" sz="2200" b="1" dirty="0"/>
              <a:t> ID, având salariul minim mai mare decât salariul minim al angajaților al căror  </a:t>
            </a:r>
            <a:r>
              <a:rPr lang="ro-RO" sz="2200" b="1" dirty="0" err="1"/>
              <a:t>department</a:t>
            </a:r>
            <a:r>
              <a:rPr lang="ro-RO" sz="2200" b="1" dirty="0"/>
              <a:t> ID e diferit de 50</a:t>
            </a:r>
            <a:r>
              <a:rPr lang="ro-RO" sz="2200" b="1" dirty="0" smtClean="0"/>
              <a:t>.</a:t>
            </a:r>
            <a:endParaRPr lang="ro-RO" sz="22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ro-RO" sz="2200" b="1" dirty="0" smtClean="0"/>
              <a:t>Angajații care au același an de angajare ca și cel mai recent angajat din departamentul 60</a:t>
            </a:r>
            <a:endParaRPr lang="ro-RO" sz="2200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2420888"/>
            <a:ext cx="2888894" cy="1998336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487048"/>
            <a:ext cx="2221488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7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>
                <a:latin typeface="Arial" pitchFamily="34" charset="0"/>
                <a:cs typeface="Arial" pitchFamily="34" charset="0"/>
              </a:rPr>
              <a:t>În această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lec</a:t>
            </a:r>
            <a:r>
              <a:rPr lang="ro-RO" dirty="0">
                <a:latin typeface="Arial" pitchFamily="34" charset="0"/>
                <a:cs typeface="Arial" pitchFamily="34" charset="0"/>
              </a:rPr>
              <a:t>ț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ie</a:t>
            </a:r>
            <a:r>
              <a:rPr lang="ro-RO" dirty="0">
                <a:latin typeface="Arial" pitchFamily="34" charset="0"/>
                <a:cs typeface="Arial" pitchFamily="34" charset="0"/>
              </a:rPr>
              <a:t> veți învăța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pPr>
              <a:lnSpc>
                <a:spcPct val="150000"/>
              </a:lnSpc>
            </a:pPr>
            <a:r>
              <a:rPr lang="ro-RO" dirty="0" smtClean="0"/>
              <a:t>Să definiți </a:t>
            </a:r>
            <a:r>
              <a:rPr lang="ro-RO" dirty="0" err="1" smtClean="0"/>
              <a:t>subinterogările</a:t>
            </a:r>
            <a:r>
              <a:rPr lang="ro-RO" dirty="0" smtClean="0"/>
              <a:t> multiple</a:t>
            </a:r>
          </a:p>
          <a:p>
            <a:pPr>
              <a:lnSpc>
                <a:spcPct val="150000"/>
              </a:lnSpc>
            </a:pPr>
            <a:r>
              <a:rPr lang="ro-RO" dirty="0" smtClean="0"/>
              <a:t>Să </a:t>
            </a:r>
            <a:r>
              <a:rPr lang="ro-RO" dirty="0" smtClean="0"/>
              <a:t>identificați situațiile în care </a:t>
            </a:r>
            <a:r>
              <a:rPr lang="ro-RO" dirty="0" smtClean="0"/>
              <a:t>se </a:t>
            </a:r>
            <a:r>
              <a:rPr lang="ro-RO" dirty="0"/>
              <a:t>folosesc </a:t>
            </a:r>
            <a:r>
              <a:rPr lang="ro-RO" dirty="0" err="1" smtClean="0"/>
              <a:t>subinterogările</a:t>
            </a:r>
            <a:r>
              <a:rPr lang="ro-RO" dirty="0" smtClean="0"/>
              <a:t> multiple</a:t>
            </a:r>
            <a:endParaRPr lang="ro-RO" dirty="0"/>
          </a:p>
          <a:p>
            <a:pPr>
              <a:lnSpc>
                <a:spcPct val="150000"/>
              </a:lnSpc>
            </a:pPr>
            <a:r>
              <a:rPr lang="ro-RO" dirty="0" smtClean="0"/>
              <a:t>Să </a:t>
            </a:r>
            <a:r>
              <a:rPr lang="ro-RO" dirty="0"/>
              <a:t>scrieți </a:t>
            </a:r>
            <a:r>
              <a:rPr lang="ro-RO" dirty="0" err="1" smtClean="0"/>
              <a:t>subinterogări</a:t>
            </a:r>
            <a:r>
              <a:rPr lang="ro-RO" dirty="0" smtClean="0"/>
              <a:t> multiple folosind cuvintele cheie și operatorii permiși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530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Subinterogări multiple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returnează mai multe linii. </a:t>
            </a:r>
            <a:endParaRPr lang="en-US" dirty="0" smtClean="0"/>
          </a:p>
          <a:p>
            <a:r>
              <a:rPr lang="ro-RO" dirty="0" smtClean="0"/>
              <a:t>Când o </a:t>
            </a:r>
            <a:r>
              <a:rPr lang="ro-RO" dirty="0" err="1" smtClean="0"/>
              <a:t>subinterogare</a:t>
            </a:r>
            <a:r>
              <a:rPr lang="ro-RO" dirty="0" smtClean="0"/>
              <a:t> returnează mai mult de o linie, 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mai este posibil </a:t>
            </a:r>
            <a:r>
              <a:rPr lang="ro-RO" dirty="0" smtClean="0"/>
              <a:t>să folosim operatorii de comparaţie </a:t>
            </a:r>
            <a:r>
              <a:rPr lang="ro-RO" b="1" dirty="0"/>
              <a:t>&lt;</a:t>
            </a:r>
            <a:r>
              <a:rPr lang="ro-RO" dirty="0" smtClean="0"/>
              <a:t>, </a:t>
            </a:r>
            <a:r>
              <a:rPr lang="ro-RO" b="1" dirty="0"/>
              <a:t>&gt;</a:t>
            </a:r>
            <a:r>
              <a:rPr lang="ro-RO" dirty="0" smtClean="0"/>
              <a:t>, </a:t>
            </a:r>
            <a:r>
              <a:rPr lang="ro-RO" b="1" dirty="0"/>
              <a:t>&lt;=</a:t>
            </a:r>
            <a:r>
              <a:rPr lang="ro-RO" dirty="0" smtClean="0"/>
              <a:t>, </a:t>
            </a:r>
            <a:r>
              <a:rPr lang="ro-RO" b="1" dirty="0"/>
              <a:t>&gt;=</a:t>
            </a:r>
            <a:r>
              <a:rPr lang="ro-RO" dirty="0" smtClean="0"/>
              <a:t>, </a:t>
            </a:r>
            <a:r>
              <a:rPr lang="ro-RO" b="1" dirty="0"/>
              <a:t>&lt;&gt;</a:t>
            </a:r>
            <a:r>
              <a:rPr lang="ro-RO" dirty="0" smtClean="0"/>
              <a:t>, </a:t>
            </a:r>
            <a:r>
              <a:rPr lang="ro-RO" b="1" dirty="0" smtClean="0"/>
              <a:t>=</a:t>
            </a:r>
            <a:endParaRPr lang="ro-RO" dirty="0" smtClean="0"/>
          </a:p>
          <a:p>
            <a:r>
              <a:rPr lang="ro-RO" dirty="0" smtClean="0"/>
              <a:t>Va trebui să comparăm o valoare simplă cu fiecare valoare din setul de valori returnate de </a:t>
            </a:r>
            <a:r>
              <a:rPr lang="ro-RO" dirty="0" err="1" smtClean="0"/>
              <a:t>subinterogare</a:t>
            </a:r>
            <a:r>
              <a:rPr lang="ro-RO" dirty="0" smtClean="0"/>
              <a:t>.</a:t>
            </a:r>
          </a:p>
          <a:p>
            <a:r>
              <a:rPr lang="vi-VN" dirty="0" smtClean="0"/>
              <a:t>se </a:t>
            </a:r>
            <a:r>
              <a:rPr lang="vi-VN" dirty="0"/>
              <a:t>folosesc</a:t>
            </a:r>
            <a:r>
              <a:rPr lang="ro-RO" dirty="0"/>
              <a:t> </a:t>
            </a:r>
            <a:r>
              <a:rPr lang="vi-VN" dirty="0"/>
              <a:t>cuvintele cheie </a:t>
            </a:r>
            <a:r>
              <a:rPr lang="vi-VN" b="1" dirty="0"/>
              <a:t>IN </a:t>
            </a:r>
            <a:r>
              <a:rPr lang="vi-VN" dirty="0"/>
              <a:t>sau</a:t>
            </a:r>
            <a:r>
              <a:rPr lang="vi-VN" b="1" dirty="0"/>
              <a:t> ANY și ALL </a:t>
            </a:r>
            <a:r>
              <a:rPr lang="vi-VN" dirty="0"/>
              <a:t>împreună cu operatorii de comparație.</a:t>
            </a:r>
            <a:endParaRPr lang="ro-RO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648" y="404664"/>
            <a:ext cx="9083352" cy="1143000"/>
          </a:xfrm>
        </p:spPr>
        <p:txBody>
          <a:bodyPr>
            <a:noAutofit/>
          </a:bodyPr>
          <a:lstStyle/>
          <a:p>
            <a:r>
              <a:rPr lang="it-IT" sz="4400" b="1" dirty="0" smtClean="0"/>
              <a:t>Subinterogări multiple cu operatorul IN</a:t>
            </a:r>
            <a:endParaRPr lang="en-US" sz="44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1551290"/>
            <a:ext cx="8964488" cy="4614014"/>
          </a:xfrm>
        </p:spPr>
        <p:txBody>
          <a:bodyPr>
            <a:normAutofit/>
          </a:bodyPr>
          <a:lstStyle/>
          <a:p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cui salariu este egal cu cel al angajat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ilor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?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</a:t>
            </a:r>
            <a:r>
              <a:rPr lang="ro-RO" b="1" dirty="0" err="1" smtClean="0"/>
              <a:t>salary</a:t>
            </a:r>
            <a:r>
              <a:rPr lang="ro-RO" b="1" dirty="0" smtClean="0"/>
              <a:t>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b="1" dirty="0" smtClean="0"/>
              <a:t> </a:t>
            </a:r>
            <a:endParaRPr lang="ro-RO" b="1" dirty="0" smtClean="0"/>
          </a:p>
          <a:p>
            <a:pPr>
              <a:buNone/>
            </a:pPr>
            <a:r>
              <a:rPr lang="en-US" b="1" dirty="0" smtClean="0"/>
              <a:t>( </a:t>
            </a:r>
            <a:r>
              <a:rPr lang="en-US" b="1" dirty="0" smtClean="0"/>
              <a:t>SELECT </a:t>
            </a:r>
            <a:r>
              <a:rPr lang="ro-RO" b="1" dirty="0" err="1" smtClean="0"/>
              <a:t>salary</a:t>
            </a:r>
            <a:r>
              <a:rPr lang="ro-RO" b="1" dirty="0" smtClean="0"/>
              <a:t> </a:t>
            </a:r>
            <a:r>
              <a:rPr lang="en-US" b="1" dirty="0" smtClean="0"/>
              <a:t>FROM employees</a:t>
            </a:r>
          </a:p>
          <a:p>
            <a:pPr>
              <a:buNone/>
            </a:pPr>
            <a:r>
              <a:rPr lang="en-US" b="1" dirty="0" smtClean="0"/>
              <a:t>                  WHERE </a:t>
            </a:r>
            <a:r>
              <a:rPr lang="ro-RO" b="1" dirty="0" err="1" smtClean="0"/>
              <a:t>department_id</a:t>
            </a:r>
            <a:r>
              <a:rPr lang="ro-RO" b="1" dirty="0" smtClean="0"/>
              <a:t>=20)</a:t>
            </a:r>
            <a:endParaRPr lang="en-US" b="1" dirty="0" smtClean="0"/>
          </a:p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toate titlurile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-urilor din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d_cds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care au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acelasi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ca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și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CD-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urile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au 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numarul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 mic ca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93</a:t>
            </a:r>
            <a:endParaRPr lang="ro-RO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 title, year FROM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d_cds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WHERE year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  <a:endParaRPr lang="ro-RO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(SELECT year FROM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d_cds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WHERE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cd_number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&lt; 93);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496</TotalTime>
  <Words>961</Words>
  <Application>Microsoft Office PowerPoint</Application>
  <PresentationFormat>Expunere pe ecran (4:3)</PresentationFormat>
  <Paragraphs>92</Paragraphs>
  <Slides>19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19</vt:i4>
      </vt:variant>
    </vt:vector>
  </HeadingPairs>
  <TitlesOfParts>
    <vt:vector size="25" baseType="lpstr">
      <vt:lpstr>Arial</vt:lpstr>
      <vt:lpstr>Calibri</vt:lpstr>
      <vt:lpstr>Constantia</vt:lpstr>
      <vt:lpstr>Times New Roman</vt:lpstr>
      <vt:lpstr>Wingdings 2</vt:lpstr>
      <vt:lpstr>Flux</vt:lpstr>
      <vt:lpstr>Subinterogări multiple</vt:lpstr>
      <vt:lpstr>Reactualizarea cunoștințelor</vt:lpstr>
      <vt:lpstr>Reactualizarea cunoștințelor</vt:lpstr>
      <vt:lpstr>Utilizând tabelele employees, departments și locations afișați:</vt:lpstr>
      <vt:lpstr>Prezentare PowerPoint</vt:lpstr>
      <vt:lpstr>Suplimentar…</vt:lpstr>
      <vt:lpstr>În această lecție veți învăța:</vt:lpstr>
      <vt:lpstr>Subinterogări multiple</vt:lpstr>
      <vt:lpstr>Subinterogări multiple cu operatorul IN</vt:lpstr>
      <vt:lpstr>Subinterogări multiple cu ALL</vt:lpstr>
      <vt:lpstr>Subinterogări multiple cu ALL</vt:lpstr>
      <vt:lpstr>Concluzie…</vt:lpstr>
      <vt:lpstr>Subinterogări multiple cu ANY</vt:lpstr>
      <vt:lpstr>Subinterogări multiple cu ANY</vt:lpstr>
      <vt:lpstr>Concluzie…</vt:lpstr>
      <vt:lpstr>Valorile NULL</vt:lpstr>
      <vt:lpstr>NULL</vt:lpstr>
      <vt:lpstr>In concluzie</vt:lpstr>
      <vt:lpstr>Aplicații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Subinterogari</dc:title>
  <dc:creator>User</dc:creator>
  <cp:lastModifiedBy>Iulia</cp:lastModifiedBy>
  <cp:revision>42</cp:revision>
  <dcterms:created xsi:type="dcterms:W3CDTF">2013-03-24T19:56:31Z</dcterms:created>
  <dcterms:modified xsi:type="dcterms:W3CDTF">2015-04-06T18:33:40Z</dcterms:modified>
</cp:coreProperties>
</file>